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21A766B-D722-4D4D-BDC5-356DE693A98A}">
  <a:tblStyle styleId="{921A766B-D722-4D4D-BDC5-356DE693A98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6fe042842_1_1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36fe042842_1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283628d9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283628d9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012877d9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012877d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{921A766B-D722-4D4D-BDC5-356DE693A98A}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{921A766B-D722-4D4D-BDC5-356DE693A98A}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act of resistance or rebellion;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to revolt</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Uprising</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199875" y="213025"/>
            <a:ext cx="3732000" cy="42582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Quickwrite: </a:t>
            </a:r>
            <a:r>
              <a:rPr lang="en">
                <a:latin typeface="Inter"/>
                <a:ea typeface="Inter"/>
                <a:cs typeface="Inter"/>
                <a:sym typeface="Inter"/>
              </a:rPr>
              <a:t>In 3-5 sentences, answer the following prompt.</a:t>
            </a:r>
            <a:endParaRPr>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a:latin typeface="Inter"/>
                <a:ea typeface="Inter"/>
                <a:cs typeface="Inter"/>
                <a:sym typeface="Inter"/>
              </a:rPr>
              <a:t>How does this image illustrate the idea of a false choice (where both options lead to a similar outcome)? Use evidence from the image.</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i="1" sz="1400">
              <a:latin typeface="Inter"/>
              <a:ea typeface="Inter"/>
              <a:cs typeface="Inter"/>
              <a:sym typeface="Inter"/>
            </a:endParaRPr>
          </a:p>
          <a:p>
            <a:pPr indent="0" lvl="0" marL="0" rtl="0" algn="l">
              <a:lnSpc>
                <a:spcPct val="100000"/>
              </a:lnSpc>
              <a:spcBef>
                <a:spcPts val="0"/>
              </a:spcBef>
              <a:spcAft>
                <a:spcPts val="0"/>
              </a:spcAft>
              <a:buClr>
                <a:schemeClr val="dk1"/>
              </a:buClr>
              <a:buFont typeface="Arial"/>
              <a:buNone/>
            </a:pPr>
            <a:r>
              <a:t/>
            </a:r>
            <a:endParaRPr i="1" sz="1400">
              <a:latin typeface="Inter"/>
              <a:ea typeface="Inter"/>
              <a:cs typeface="Inter"/>
              <a:sym typeface="Inter"/>
            </a:endParaRPr>
          </a:p>
        </p:txBody>
      </p:sp>
      <p:sp>
        <p:nvSpPr>
          <p:cNvPr id="76" name="Google Shape;76;p16"/>
          <p:cNvSpPr txBox="1"/>
          <p:nvPr/>
        </p:nvSpPr>
        <p:spPr>
          <a:xfrm>
            <a:off x="4048975" y="3478975"/>
            <a:ext cx="49227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Louis Dalrymple, “Commerce vs. Conquest,” in </a:t>
            </a:r>
            <a:r>
              <a:rPr i="1" lang="en" sz="1000">
                <a:solidFill>
                  <a:schemeClr val="dk1"/>
                </a:solidFill>
                <a:latin typeface="Inter"/>
                <a:ea typeface="Inter"/>
                <a:cs typeface="Inter"/>
                <a:sym typeface="Inter"/>
              </a:rPr>
              <a:t>Puck Magazine, </a:t>
            </a:r>
            <a:r>
              <a:rPr lang="en" sz="1000">
                <a:solidFill>
                  <a:schemeClr val="dk1"/>
                </a:solidFill>
                <a:latin typeface="Inter"/>
                <a:ea typeface="Inter"/>
                <a:cs typeface="Inter"/>
                <a:sym typeface="Inter"/>
              </a:rPr>
              <a:t>February 2, </a:t>
            </a:r>
            <a:r>
              <a:rPr lang="en" sz="1000">
                <a:solidFill>
                  <a:schemeClr val="dk1"/>
                </a:solidFill>
                <a:latin typeface="Inter"/>
                <a:ea typeface="Inter"/>
                <a:cs typeface="Inter"/>
                <a:sym typeface="Inter"/>
              </a:rPr>
              <a:t>1898. Library of Congress.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Caption: </a:t>
            </a:r>
            <a:r>
              <a:rPr lang="en" sz="1000">
                <a:solidFill>
                  <a:schemeClr val="dk1"/>
                </a:solidFill>
                <a:latin typeface="Inter"/>
                <a:ea typeface="Inter"/>
                <a:cs typeface="Inter"/>
                <a:sym typeface="Inter"/>
              </a:rPr>
              <a:t>Uncle Sam (to John Bull) “Don't scare him, John, the way those other fellows are doing. Tell him all we want is to have him open his harbors and markets to everybody!”</a:t>
            </a:r>
            <a:endParaRPr sz="1000">
              <a:solidFill>
                <a:schemeClr val="dk1"/>
              </a:solidFill>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rotWithShape="1">
          <a:blip r:embed="rId3">
            <a:alphaModFix/>
          </a:blip>
          <a:srcRect b="7562" l="16603" r="11768" t="6103"/>
          <a:stretch/>
        </p:blipFill>
        <p:spPr>
          <a:xfrm>
            <a:off x="4048975" y="72050"/>
            <a:ext cx="4922801" cy="34060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